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Lst>
  <p:sldSz cy="6858000" cx="12192000"/>
  <p:notesSz cx="6858000" cy="9144000"/>
  <p:embeddedFontLst>
    <p:embeddedFont>
      <p:font typeface="Nunito SemiBold"/>
      <p:regular r:id="rId13"/>
      <p:bold r:id="rId14"/>
      <p:italic r:id="rId15"/>
      <p:boldItalic r:id="rId16"/>
    </p:embeddedFont>
    <p:embeddedFont>
      <p:font typeface="Nuni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Samuel Njenga"/>
  <p:cmAuthor clrIdx="1" id="1" initials="" lastIdx="4" name="Micael da Cost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NunitoSemiBold-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SemiBold-italic.fntdata"/><Relationship Id="rId14" Type="http://schemas.openxmlformats.org/officeDocument/2006/relationships/font" Target="fonts/NunitoSemiBold-bold.fntdata"/><Relationship Id="rId17" Type="http://schemas.openxmlformats.org/officeDocument/2006/relationships/font" Target="fonts/Nunito-regular.fntdata"/><Relationship Id="rId16" Type="http://schemas.openxmlformats.org/officeDocument/2006/relationships/font" Target="fonts/NunitoSemiBold-boldItalic.fntdata"/><Relationship Id="rId5" Type="http://schemas.openxmlformats.org/officeDocument/2006/relationships/notesMaster" Target="notesMasters/notesMaster1.xml"/><Relationship Id="rId19" Type="http://schemas.openxmlformats.org/officeDocument/2006/relationships/font" Target="fonts/Nunito-italic.fntdata"/><Relationship Id="rId6" Type="http://schemas.openxmlformats.org/officeDocument/2006/relationships/slide" Target="slides/slide1.xml"/><Relationship Id="rId18"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19-06-30T07:29:14.839">
    <p:pos x="336" y="1564"/>
    <p:text>I will update the correct smart valve serial No(KA37..) this(KA46..) is the assembly serial No .</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19-06-30T09:53:17.307">
    <p:pos x="257" y="1555"/>
    <p:text>Can we be specific about the test condition.  Is it 20 or 30 dispenses?</p:text>
  </p:cm>
  <p:cm authorId="1" idx="2" dt="2019-06-30T09:52:25.378">
    <p:pos x="3466" y="996"/>
    <p:text>+s.njenga@kokonetworks.com Was this the same canister that was used when we encountered the flooding problems with these same docks?
_Reassigned to Samuel Njenga_</p:text>
  </p:cm>
  <p:cm authorId="0" idx="2" dt="2019-06-30T07:26:01.605">
    <p:pos x="3466" y="996"/>
    <p:text>No this  was new canister received from stove dpt, the Canisters that were causing flood i handed over them to Greg to take them to india as requested  by Sagun</p:text>
  </p:cm>
  <p:cm authorId="1" idx="3" dt="2019-06-30T07:37:43.759">
    <p:pos x="3466" y="996"/>
    <p:text>Is it possible that the flooding problem was caused by faulty canisters and the docks were fine?
If so maybe we should try removing the second gasket and seeing if everything works ok?</p:text>
  </p:cm>
  <p:cm authorId="0" idx="3" dt="2019-06-30T07:48:38.822">
    <p:pos x="3466" y="996"/>
    <p:text>We  Experienced scenarios where old canister (initial batch) caused  flooding but when we used the new canister the smartvlave was not flooding, another scenario was when we used the new canister still the smartvalve flooding</p:text>
  </p:cm>
  <p:cm authorId="1" idx="4" dt="2019-06-30T09:52:25.378">
    <p:pos x="3466" y="996"/>
    <p:text>Ok. I think worth testing with this new canister if you have the problem again when only 1 gasket is used.  To prove that the problem is on the dock side?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7" name="Google Shape;18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5ba2481f1e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ba2481f1e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4" name="Google Shape;194;g5ba2481f1e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5ba2481f1e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ba2481f1e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7" name="Google Shape;207;g5ba2481f1e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5ba2481f1e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ba2481f1e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6" name="Google Shape;216;g5ba2481f1e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5ba2481f1e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ba2481f1e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3" name="Google Shape;233;g5ba2481f1e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5ba2481f1e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ba2481f1e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2" name="Google Shape;242;g5ba2481f1e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5ba2481f1e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ba2481f1e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4" name="Google Shape;254;g5ba2481f1e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9.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nvSpPr>
        <p:spPr>
          <a:xfrm>
            <a:off x="9774587" y="2808742"/>
            <a:ext cx="1994241" cy="233959"/>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3" name="Google Shape;123;p14"/>
          <p:cNvSpPr txBox="1"/>
          <p:nvPr/>
        </p:nvSpPr>
        <p:spPr>
          <a:xfrm>
            <a:off x="6949520" y="2792304"/>
            <a:ext cx="2352584" cy="2339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1200">
                <a:solidFill>
                  <a:schemeClr val="dk1"/>
                </a:solidFill>
                <a:latin typeface="Nunito SemiBold"/>
                <a:ea typeface="Nunito SemiBold"/>
                <a:cs typeface="Nunito SemiBold"/>
                <a:sym typeface="Nunito SemiBold"/>
              </a:rPr>
              <a:t>info@kokonetworks.com</a:t>
            </a:r>
            <a:endParaRPr b="0" sz="1200">
              <a:solidFill>
                <a:schemeClr val="dk1"/>
              </a:solidFill>
              <a:latin typeface="Nunito SemiBold"/>
              <a:ea typeface="Nunito SemiBold"/>
              <a:cs typeface="Nunito SemiBold"/>
              <a:sym typeface="Nunito SemiBold"/>
            </a:endParaRPr>
          </a:p>
        </p:txBody>
      </p:sp>
      <p:sp>
        <p:nvSpPr>
          <p:cNvPr id="124" name="Google Shape;124;p14"/>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5" name="Google Shape;125;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6" name="Google Shape;126;p14"/>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74587" y="2808742"/>
            <a:ext cx="1994241" cy="233959"/>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6949520" y="2792304"/>
            <a:ext cx="2352584" cy="2339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1200">
                <a:solidFill>
                  <a:schemeClr val="dk1"/>
                </a:solidFill>
                <a:latin typeface="Nunito SemiBold"/>
                <a:ea typeface="Nunito SemiBold"/>
                <a:cs typeface="Nunito SemiBold"/>
                <a:sym typeface="Nunito SemiBold"/>
              </a:rPr>
              <a:t>info@kokonetworks.com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38" name="Shape 138"/>
        <p:cNvGrpSpPr/>
        <p:nvPr/>
      </p:nvGrpSpPr>
      <p:grpSpPr>
        <a:xfrm>
          <a:off x="0" y="0"/>
          <a:ext cx="0" cy="0"/>
          <a:chOff x="0" y="0"/>
          <a:chExt cx="0" cy="0"/>
        </a:xfrm>
      </p:grpSpPr>
      <p:pic>
        <p:nvPicPr>
          <p:cNvPr id="139" name="Google Shape;139;p16"/>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1" name="Google Shape;141;p16"/>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2" name="Google Shape;142;p16"/>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3" name="Google Shape;143;p16"/>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4" name="Google Shape;144;p1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45" name="Google Shape;145;p16"/>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46" name="Shape 146"/>
        <p:cNvGrpSpPr/>
        <p:nvPr/>
      </p:nvGrpSpPr>
      <p:grpSpPr>
        <a:xfrm>
          <a:off x="0" y="0"/>
          <a:ext cx="0" cy="0"/>
          <a:chOff x="0" y="0"/>
          <a:chExt cx="0" cy="0"/>
        </a:xfrm>
      </p:grpSpPr>
      <p:pic>
        <p:nvPicPr>
          <p:cNvPr descr="Image" id="147" name="Google Shape;147;p17"/>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48" name="Google Shape;148;p17"/>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49" name="Google Shape;149;p17"/>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0" name="Google Shape;150;p17"/>
          <p:cNvSpPr txBox="1"/>
          <p:nvPr>
            <p:ph type="title"/>
          </p:nvPr>
        </p:nvSpPr>
        <p:spPr>
          <a:xfrm>
            <a:off x="1200150" y="91443"/>
            <a:ext cx="10533126" cy="78382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1" name="Google Shape;151;p17"/>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2" name="Google Shape;152;p17"/>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3" name="Google Shape;153;p17"/>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54" name="Google Shape;154;p17"/>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55" name="Shape 155"/>
        <p:cNvGrpSpPr/>
        <p:nvPr/>
      </p:nvGrpSpPr>
      <p:grpSpPr>
        <a:xfrm>
          <a:off x="0" y="0"/>
          <a:ext cx="0" cy="0"/>
          <a:chOff x="0" y="0"/>
          <a:chExt cx="0" cy="0"/>
        </a:xfrm>
      </p:grpSpPr>
      <p:pic>
        <p:nvPicPr>
          <p:cNvPr id="156" name="Google Shape;156;p18"/>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57" name="Google Shape;157;p18"/>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58" name="Google Shape;158;p18"/>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59" name="Google Shape;159;p18"/>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60" name="Google Shape;160;p18"/>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61" name="Google Shape;161;p18"/>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62" name="Google Shape;162;p18"/>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63" name="Google Shape;163;p18"/>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64" name="Google Shape;164;p18"/>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65" name="Google Shape;165;p18"/>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66" name="Google Shape;166;p18"/>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67" name="Google Shape;167;p18"/>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68" name="Shape 168"/>
        <p:cNvGrpSpPr/>
        <p:nvPr/>
      </p:nvGrpSpPr>
      <p:grpSpPr>
        <a:xfrm>
          <a:off x="0" y="0"/>
          <a:ext cx="0" cy="0"/>
          <a:chOff x="0" y="0"/>
          <a:chExt cx="0" cy="0"/>
        </a:xfrm>
      </p:grpSpPr>
      <p:pic>
        <p:nvPicPr>
          <p:cNvPr descr="Image" id="169" name="Google Shape;169;p19"/>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70" name="Google Shape;170;p19"/>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71" name="Google Shape;171;p19"/>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72" name="Google Shape;172;p19"/>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73" name="Google Shape;173;p19"/>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74" name="Google Shape;174;p19"/>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75" name="Google Shape;175;p19"/>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76" name="Google Shape;176;p19"/>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77" name="Google Shape;177;p19"/>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78" name="Google Shape;178;p19"/>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79" name="Shape 179"/>
        <p:cNvGrpSpPr/>
        <p:nvPr/>
      </p:nvGrpSpPr>
      <p:grpSpPr>
        <a:xfrm>
          <a:off x="0" y="0"/>
          <a:ext cx="0" cy="0"/>
          <a:chOff x="0" y="0"/>
          <a:chExt cx="0" cy="0"/>
        </a:xfrm>
      </p:grpSpPr>
      <p:pic>
        <p:nvPicPr>
          <p:cNvPr descr="Image" id="180" name="Google Shape;180;p20"/>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81" name="Google Shape;181;p20"/>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82" name="Google Shape;182;p20"/>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83" name="Google Shape;183;p20"/>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84" name="Google Shape;184;p20"/>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26.jpg"/><Relationship Id="rId5" Type="http://schemas.openxmlformats.org/officeDocument/2006/relationships/hyperlink" Target="https://docs.google.com/spreadsheets/d/1Rh9zcHhspBcePYRLh24n-r2DnOSlVXoiGUyx_LVC00M/edit#gid=43385257"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2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2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comments" Target="../comments/comment2.xml"/><Relationship Id="rId4" Type="http://schemas.openxmlformats.org/officeDocument/2006/relationships/image" Target="../media/image30.jpg"/><Relationship Id="rId5" Type="http://schemas.openxmlformats.org/officeDocument/2006/relationships/image" Target="../media/image2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ph type="title"/>
          </p:nvPr>
        </p:nvSpPr>
        <p:spPr>
          <a:xfrm>
            <a:off x="6010050" y="2391124"/>
            <a:ext cx="5369400" cy="94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New Smart Valve Modification Test</a:t>
            </a:r>
            <a:endParaRPr/>
          </a:p>
        </p:txBody>
      </p:sp>
      <p:sp>
        <p:nvSpPr>
          <p:cNvPr id="190" name="Google Shape;190;p21"/>
          <p:cNvSpPr txBox="1"/>
          <p:nvPr>
            <p:ph idx="1" type="subTitle"/>
          </p:nvPr>
        </p:nvSpPr>
        <p:spPr>
          <a:xfrm>
            <a:off x="6192975" y="3558975"/>
            <a:ext cx="5655000" cy="7461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chemeClr val="dk1"/>
              </a:buClr>
              <a:buSzPts val="2400"/>
              <a:buNone/>
            </a:pPr>
            <a:r>
              <a:rPr b="1" i="1" lang="en-US" sz="2100">
                <a:latin typeface="Nunito"/>
                <a:ea typeface="Nunito"/>
                <a:cs typeface="Nunito"/>
                <a:sym typeface="Nunito"/>
              </a:rPr>
              <a:t>29-06-2019</a:t>
            </a:r>
            <a:endParaRPr b="1" i="1" sz="2100">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1200150" y="91443"/>
            <a:ext cx="10533000" cy="78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Modification</a:t>
            </a:r>
            <a:endParaRPr/>
          </a:p>
        </p:txBody>
      </p:sp>
      <p:sp>
        <p:nvSpPr>
          <p:cNvPr id="197" name="Google Shape;197;p2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98" name="Google Shape;198;p22"/>
          <p:cNvSpPr txBox="1"/>
          <p:nvPr/>
        </p:nvSpPr>
        <p:spPr>
          <a:xfrm>
            <a:off x="321375" y="1575575"/>
            <a:ext cx="5357400" cy="4612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US" sz="1800" u="sng">
                <a:latin typeface="Nunito SemiBold"/>
                <a:ea typeface="Nunito SemiBold"/>
                <a:cs typeface="Nunito SemiBold"/>
                <a:sym typeface="Nunito SemiBold"/>
              </a:rPr>
              <a:t>Steps</a:t>
            </a:r>
            <a:endParaRPr sz="1800" u="sng">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Inserted the 24x2  Rubber O-ring that snugly fit to the groove.</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Added extra 2.5mm </a:t>
            </a:r>
            <a:r>
              <a:rPr lang="en-US" sz="1800">
                <a:latin typeface="Nunito SemiBold"/>
                <a:ea typeface="Nunito SemiBold"/>
                <a:cs typeface="Nunito SemiBold"/>
                <a:sym typeface="Nunito SemiBold"/>
              </a:rPr>
              <a:t>silicone</a:t>
            </a:r>
            <a:r>
              <a:rPr lang="en-US" sz="1800">
                <a:latin typeface="Nunito SemiBold"/>
                <a:ea typeface="Nunito SemiBold"/>
                <a:cs typeface="Nunito SemiBold"/>
                <a:sym typeface="Nunito SemiBold"/>
              </a:rPr>
              <a:t> gasket to air dock housing as shown</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Smooth surface of the silicone rubber gasket face upwards.</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No glue applied between the silicon gaskets</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Aligning </a:t>
            </a:r>
            <a:r>
              <a:rPr lang="en-US" sz="1800">
                <a:latin typeface="Nunito SemiBold"/>
                <a:ea typeface="Nunito SemiBold"/>
                <a:cs typeface="Nunito SemiBold"/>
                <a:sym typeface="Nunito SemiBold"/>
              </a:rPr>
              <a:t> the rubber silicon gasket</a:t>
            </a:r>
            <a:endParaRPr sz="1800">
              <a:latin typeface="Nunito SemiBold"/>
              <a:ea typeface="Nunito SemiBold"/>
              <a:cs typeface="Nunito SemiBold"/>
              <a:sym typeface="Nunito SemiBold"/>
            </a:endParaRPr>
          </a:p>
          <a:p>
            <a:pPr indent="0" lvl="0" marL="0" rtl="0" algn="l">
              <a:spcBef>
                <a:spcPts val="0"/>
              </a:spcBef>
              <a:spcAft>
                <a:spcPts val="0"/>
              </a:spcAft>
              <a:buNone/>
            </a:pPr>
            <a:r>
              <a:rPr lang="en-US" sz="1800">
                <a:latin typeface="Nunito SemiBold"/>
                <a:ea typeface="Nunito SemiBold"/>
                <a:cs typeface="Nunito SemiBold"/>
                <a:sym typeface="Nunito SemiBold"/>
              </a:rPr>
              <a:t>	</a:t>
            </a:r>
            <a:r>
              <a:rPr lang="en-US" sz="1800" u="sng">
                <a:latin typeface="Nunito SemiBold"/>
                <a:ea typeface="Nunito SemiBold"/>
                <a:cs typeface="Nunito SemiBold"/>
                <a:sym typeface="Nunito SemiBold"/>
              </a:rPr>
              <a:t>Observation</a:t>
            </a:r>
            <a:endParaRPr sz="1800" u="sng">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Found several 24x2 rubber O-ring that are slightly large than groove internal diameter of dock air housing</a:t>
            </a:r>
            <a:endParaRPr sz="1800">
              <a:latin typeface="Nunito SemiBold"/>
              <a:ea typeface="Nunito SemiBold"/>
              <a:cs typeface="Nunito SemiBold"/>
              <a:sym typeface="Nunito SemiBold"/>
            </a:endParaRPr>
          </a:p>
          <a:p>
            <a:pPr indent="0" lvl="0" marL="914400" rtl="0" algn="l">
              <a:spcBef>
                <a:spcPts val="0"/>
              </a:spcBef>
              <a:spcAft>
                <a:spcPts val="0"/>
              </a:spcAft>
              <a:buNone/>
            </a:pPr>
            <a:r>
              <a:t/>
            </a:r>
            <a:endParaRPr sz="1800">
              <a:latin typeface="Nunito SemiBold"/>
              <a:ea typeface="Nunito SemiBold"/>
              <a:cs typeface="Nunito SemiBold"/>
              <a:sym typeface="Nunito SemiBold"/>
            </a:endParaRPr>
          </a:p>
        </p:txBody>
      </p:sp>
      <p:pic>
        <p:nvPicPr>
          <p:cNvPr id="199" name="Google Shape;199;p22"/>
          <p:cNvPicPr preferRelativeResize="0"/>
          <p:nvPr/>
        </p:nvPicPr>
        <p:blipFill>
          <a:blip r:embed="rId3">
            <a:alphaModFix/>
          </a:blip>
          <a:stretch>
            <a:fillRect/>
          </a:stretch>
        </p:blipFill>
        <p:spPr>
          <a:xfrm>
            <a:off x="5764550" y="1014500"/>
            <a:ext cx="4334925" cy="5173803"/>
          </a:xfrm>
          <a:prstGeom prst="rect">
            <a:avLst/>
          </a:prstGeom>
          <a:noFill/>
          <a:ln>
            <a:noFill/>
          </a:ln>
        </p:spPr>
      </p:pic>
      <p:cxnSp>
        <p:nvCxnSpPr>
          <p:cNvPr id="200" name="Google Shape;200;p22"/>
          <p:cNvCxnSpPr/>
          <p:nvPr/>
        </p:nvCxnSpPr>
        <p:spPr>
          <a:xfrm flipH="1">
            <a:off x="8076875" y="3884425"/>
            <a:ext cx="2022600" cy="40200"/>
          </a:xfrm>
          <a:prstGeom prst="straightConnector1">
            <a:avLst/>
          </a:prstGeom>
          <a:noFill/>
          <a:ln cap="flat" cmpd="sng" w="28575">
            <a:solidFill>
              <a:srgbClr val="FF0000"/>
            </a:solidFill>
            <a:prstDash val="solid"/>
            <a:round/>
            <a:headEnd len="med" w="med" type="none"/>
            <a:tailEnd len="med" w="med" type="triangle"/>
          </a:ln>
        </p:spPr>
      </p:cxnSp>
      <p:sp>
        <p:nvSpPr>
          <p:cNvPr id="201" name="Google Shape;201;p22"/>
          <p:cNvSpPr txBox="1"/>
          <p:nvPr/>
        </p:nvSpPr>
        <p:spPr>
          <a:xfrm>
            <a:off x="10019125" y="3629925"/>
            <a:ext cx="7715400" cy="9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Two Silicon Gaskets</a:t>
            </a:r>
            <a:endParaRPr>
              <a:latin typeface="Nunito SemiBold"/>
              <a:ea typeface="Nunito SemiBold"/>
              <a:cs typeface="Nunito SemiBold"/>
              <a:sym typeface="Nunito SemiBold"/>
            </a:endParaRPr>
          </a:p>
        </p:txBody>
      </p:sp>
      <p:cxnSp>
        <p:nvCxnSpPr>
          <p:cNvPr id="202" name="Google Shape;202;p22"/>
          <p:cNvCxnSpPr/>
          <p:nvPr/>
        </p:nvCxnSpPr>
        <p:spPr>
          <a:xfrm rot="10800000">
            <a:off x="8113800" y="4162675"/>
            <a:ext cx="2173200" cy="1016100"/>
          </a:xfrm>
          <a:prstGeom prst="straightConnector1">
            <a:avLst/>
          </a:prstGeom>
          <a:noFill/>
          <a:ln cap="flat" cmpd="sng" w="28575">
            <a:solidFill>
              <a:srgbClr val="FF0000"/>
            </a:solidFill>
            <a:prstDash val="solid"/>
            <a:round/>
            <a:headEnd len="med" w="med" type="none"/>
            <a:tailEnd len="med" w="med" type="triangle"/>
          </a:ln>
        </p:spPr>
      </p:cxnSp>
      <p:sp>
        <p:nvSpPr>
          <p:cNvPr id="203" name="Google Shape;203;p22"/>
          <p:cNvSpPr txBox="1"/>
          <p:nvPr/>
        </p:nvSpPr>
        <p:spPr>
          <a:xfrm>
            <a:off x="10301100" y="5122325"/>
            <a:ext cx="8127900" cy="9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24 x 2 O-Ring</a:t>
            </a:r>
            <a:endParaRPr>
              <a:latin typeface="Nunito SemiBold"/>
              <a:ea typeface="Nunito SemiBold"/>
              <a:cs typeface="Nunito SemiBold"/>
              <a:sym typeface="Nunit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3"/>
          <p:cNvSpPr txBox="1"/>
          <p:nvPr>
            <p:ph type="title"/>
          </p:nvPr>
        </p:nvSpPr>
        <p:spPr>
          <a:xfrm>
            <a:off x="1200150" y="91443"/>
            <a:ext cx="10533000" cy="78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Assembly</a:t>
            </a:r>
            <a:endParaRPr/>
          </a:p>
        </p:txBody>
      </p:sp>
      <p:sp>
        <p:nvSpPr>
          <p:cNvPr id="210" name="Google Shape;210;p23"/>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11" name="Google Shape;211;p23"/>
          <p:cNvPicPr preferRelativeResize="0"/>
          <p:nvPr/>
        </p:nvPicPr>
        <p:blipFill>
          <a:blip r:embed="rId4">
            <a:alphaModFix/>
          </a:blip>
          <a:stretch>
            <a:fillRect/>
          </a:stretch>
        </p:blipFill>
        <p:spPr>
          <a:xfrm>
            <a:off x="7488150" y="977525"/>
            <a:ext cx="4446376" cy="5334671"/>
          </a:xfrm>
          <a:prstGeom prst="rect">
            <a:avLst/>
          </a:prstGeom>
          <a:noFill/>
          <a:ln>
            <a:noFill/>
          </a:ln>
        </p:spPr>
      </p:pic>
      <p:sp>
        <p:nvSpPr>
          <p:cNvPr id="212" name="Google Shape;212;p23"/>
          <p:cNvSpPr txBox="1"/>
          <p:nvPr/>
        </p:nvSpPr>
        <p:spPr>
          <a:xfrm>
            <a:off x="533550" y="2483547"/>
            <a:ext cx="6683700" cy="3748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Nunito SemiBold"/>
              <a:buAutoNum type="arabicPeriod"/>
            </a:pPr>
            <a:r>
              <a:rPr lang="en-US" sz="1800">
                <a:latin typeface="Nunito SemiBold"/>
                <a:ea typeface="Nunito SemiBold"/>
                <a:cs typeface="Nunito SemiBold"/>
                <a:sym typeface="Nunito SemiBold"/>
              </a:rPr>
              <a:t>3 smart valve were reworked and the second silicon gasket was added</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AutoNum type="arabicPeriod"/>
            </a:pPr>
            <a:r>
              <a:rPr lang="en-US" sz="1800">
                <a:latin typeface="Nunito SemiBold"/>
                <a:ea typeface="Nunito SemiBold"/>
                <a:cs typeface="Nunito SemiBold"/>
                <a:sym typeface="Nunito SemiBold"/>
              </a:rPr>
              <a:t>Report of the 3 Reworked </a:t>
            </a:r>
            <a:r>
              <a:rPr lang="en-US" sz="1800" u="sng">
                <a:solidFill>
                  <a:schemeClr val="hlink"/>
                </a:solidFill>
                <a:latin typeface="Nunito SemiBold"/>
                <a:ea typeface="Nunito SemiBold"/>
                <a:cs typeface="Nunito SemiBold"/>
                <a:sym typeface="Nunito SemiBold"/>
                <a:hlinkClick r:id="rId5"/>
              </a:rPr>
              <a:t> smart valve</a:t>
            </a:r>
            <a:r>
              <a:rPr lang="en-US" sz="1800">
                <a:latin typeface="Nunito SemiBold"/>
                <a:ea typeface="Nunito SemiBold"/>
                <a:cs typeface="Nunito SemiBold"/>
                <a:sym typeface="Nunito SemiBold"/>
              </a:rPr>
              <a:t> with 2 silicone rubber gasket</a:t>
            </a:r>
            <a:endParaRPr sz="1800">
              <a:latin typeface="Nunito SemiBold"/>
              <a:ea typeface="Nunito SemiBold"/>
              <a:cs typeface="Nunito SemiBold"/>
              <a:sym typeface="Nunito SemiBold"/>
            </a:endParaRPr>
          </a:p>
          <a:p>
            <a:pPr indent="-342900" lvl="0" marL="9144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KA46S0158</a:t>
            </a:r>
            <a:endParaRPr sz="1800">
              <a:latin typeface="Nunito SemiBold"/>
              <a:ea typeface="Nunito SemiBold"/>
              <a:cs typeface="Nunito SemiBold"/>
              <a:sym typeface="Nunito SemiBold"/>
            </a:endParaRPr>
          </a:p>
          <a:p>
            <a:pPr indent="-342900" lvl="0" marL="9144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KA46S0105</a:t>
            </a:r>
            <a:endParaRPr sz="1800">
              <a:latin typeface="Nunito SemiBold"/>
              <a:ea typeface="Nunito SemiBold"/>
              <a:cs typeface="Nunito SemiBold"/>
              <a:sym typeface="Nunito SemiBold"/>
            </a:endParaRPr>
          </a:p>
          <a:p>
            <a:pPr indent="-342900" lvl="0" marL="9144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KA46S0109</a:t>
            </a:r>
            <a:endParaRPr sz="1800">
              <a:latin typeface="Nunito SemiBold"/>
              <a:ea typeface="Nunito SemiBold"/>
              <a:cs typeface="Nunito SemiBold"/>
              <a:sym typeface="Nunito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txBox="1"/>
          <p:nvPr>
            <p:ph type="title"/>
          </p:nvPr>
        </p:nvSpPr>
        <p:spPr>
          <a:xfrm>
            <a:off x="1200150" y="91443"/>
            <a:ext cx="10533000" cy="78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Functionality QC Test</a:t>
            </a:r>
            <a:endParaRPr/>
          </a:p>
        </p:txBody>
      </p:sp>
      <p:sp>
        <p:nvSpPr>
          <p:cNvPr id="219" name="Google Shape;219;p24"/>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20" name="Google Shape;220;p24"/>
          <p:cNvSpPr txBox="1"/>
          <p:nvPr/>
        </p:nvSpPr>
        <p:spPr>
          <a:xfrm>
            <a:off x="268100" y="2155325"/>
            <a:ext cx="5730900" cy="40329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rPr lang="en-US" sz="1800" u="sng">
                <a:latin typeface="Nunito SemiBold"/>
                <a:ea typeface="Nunito SemiBold"/>
                <a:cs typeface="Nunito SemiBold"/>
                <a:sym typeface="Nunito SemiBold"/>
              </a:rPr>
              <a:t>Initial Functionality QC</a:t>
            </a:r>
            <a:endParaRPr sz="1800" u="sng">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AutoNum type="arabicPeriod"/>
            </a:pPr>
            <a:r>
              <a:rPr lang="en-US" sz="1800">
                <a:latin typeface="Nunito SemiBold"/>
                <a:ea typeface="Nunito SemiBold"/>
                <a:cs typeface="Nunito SemiBold"/>
                <a:sym typeface="Nunito SemiBold"/>
              </a:rPr>
              <a:t>During the initial/first dispense of the 2 litres no fuel observed on dispense air  silicone pipe.</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AutoNum type="arabicPeriod"/>
            </a:pPr>
            <a:r>
              <a:rPr lang="en-US" sz="1800">
                <a:latin typeface="Nunito SemiBold"/>
                <a:ea typeface="Nunito SemiBold"/>
                <a:cs typeface="Nunito SemiBold"/>
                <a:sym typeface="Nunito SemiBold"/>
              </a:rPr>
              <a:t>After 5 dispenses of 2 litres  fuel observed on the dispense air line is less than 12ML</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AutoNum type="arabicPeriod"/>
            </a:pPr>
            <a:r>
              <a:rPr lang="en-US" sz="1800">
                <a:latin typeface="Nunito SemiBold"/>
                <a:ea typeface="Nunito SemiBold"/>
                <a:cs typeface="Nunito SemiBold"/>
                <a:sym typeface="Nunito SemiBold"/>
              </a:rPr>
              <a:t>No flooding was observed after 5 </a:t>
            </a:r>
            <a:r>
              <a:rPr lang="en-US" sz="1800">
                <a:latin typeface="Nunito SemiBold"/>
                <a:ea typeface="Nunito SemiBold"/>
                <a:cs typeface="Nunito SemiBold"/>
                <a:sym typeface="Nunito SemiBold"/>
              </a:rPr>
              <a:t>successful</a:t>
            </a:r>
            <a:r>
              <a:rPr lang="en-US" sz="1800">
                <a:latin typeface="Nunito SemiBold"/>
                <a:ea typeface="Nunito SemiBold"/>
                <a:cs typeface="Nunito SemiBold"/>
                <a:sym typeface="Nunito SemiBold"/>
              </a:rPr>
              <a:t> dispense.</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AutoNum type="arabicPeriod"/>
            </a:pPr>
            <a:r>
              <a:rPr lang="en-US" sz="1800">
                <a:latin typeface="Nunito SemiBold"/>
                <a:ea typeface="Nunito SemiBold"/>
                <a:cs typeface="Nunito SemiBold"/>
                <a:sym typeface="Nunito SemiBold"/>
              </a:rPr>
              <a:t>All the 3 smart valve</a:t>
            </a:r>
            <a:r>
              <a:rPr b="1" lang="en-US" sz="1800">
                <a:latin typeface="Nunito"/>
                <a:ea typeface="Nunito"/>
                <a:cs typeface="Nunito"/>
                <a:sym typeface="Nunito"/>
              </a:rPr>
              <a:t> QC Passed</a:t>
            </a:r>
            <a:r>
              <a:rPr lang="en-US" sz="1800">
                <a:latin typeface="Nunito SemiBold"/>
                <a:ea typeface="Nunito SemiBold"/>
                <a:cs typeface="Nunito SemiBold"/>
                <a:sym typeface="Nunito SemiBold"/>
              </a:rPr>
              <a:t> the functionality process having gone through 5 dispenses each of </a:t>
            </a:r>
            <a:r>
              <a:rPr lang="en-US" sz="1800">
                <a:latin typeface="Nunito SemiBold"/>
                <a:ea typeface="Nunito SemiBold"/>
                <a:cs typeface="Nunito SemiBold"/>
                <a:sym typeface="Nunito SemiBold"/>
              </a:rPr>
              <a:t>2 Litres</a:t>
            </a:r>
            <a:r>
              <a:rPr lang="en-US" sz="1800">
                <a:latin typeface="Nunito SemiBold"/>
                <a:ea typeface="Nunito SemiBold"/>
                <a:cs typeface="Nunito SemiBold"/>
                <a:sym typeface="Nunito SemiBold"/>
              </a:rPr>
              <a:t> .</a:t>
            </a:r>
            <a:endParaRPr sz="1800">
              <a:latin typeface="Nunito SemiBold"/>
              <a:ea typeface="Nunito SemiBold"/>
              <a:cs typeface="Nunito SemiBold"/>
              <a:sym typeface="Nunito SemiBold"/>
            </a:endParaRPr>
          </a:p>
          <a:p>
            <a:pPr indent="0" lvl="0" marL="914400" rtl="0" algn="l">
              <a:spcBef>
                <a:spcPts val="0"/>
              </a:spcBef>
              <a:spcAft>
                <a:spcPts val="0"/>
              </a:spcAft>
              <a:buNone/>
            </a:pPr>
            <a:r>
              <a:t/>
            </a:r>
            <a:endParaRPr sz="1800">
              <a:latin typeface="Nunito SemiBold"/>
              <a:ea typeface="Nunito SemiBold"/>
              <a:cs typeface="Nunito SemiBold"/>
              <a:sym typeface="Nunito SemiBold"/>
            </a:endParaRPr>
          </a:p>
        </p:txBody>
      </p:sp>
      <p:pic>
        <p:nvPicPr>
          <p:cNvPr id="221" name="Google Shape;221;p24"/>
          <p:cNvPicPr preferRelativeResize="0"/>
          <p:nvPr/>
        </p:nvPicPr>
        <p:blipFill>
          <a:blip r:embed="rId3">
            <a:alphaModFix/>
          </a:blip>
          <a:stretch>
            <a:fillRect/>
          </a:stretch>
        </p:blipFill>
        <p:spPr>
          <a:xfrm rot="-5400000">
            <a:off x="5653034" y="1788337"/>
            <a:ext cx="4850554" cy="3470623"/>
          </a:xfrm>
          <a:prstGeom prst="rect">
            <a:avLst/>
          </a:prstGeom>
          <a:noFill/>
          <a:ln>
            <a:noFill/>
          </a:ln>
        </p:spPr>
      </p:pic>
      <p:cxnSp>
        <p:nvCxnSpPr>
          <p:cNvPr id="222" name="Google Shape;222;p24"/>
          <p:cNvCxnSpPr/>
          <p:nvPr/>
        </p:nvCxnSpPr>
        <p:spPr>
          <a:xfrm rot="10800000">
            <a:off x="7636475" y="2019000"/>
            <a:ext cx="2630400" cy="630600"/>
          </a:xfrm>
          <a:prstGeom prst="straightConnector1">
            <a:avLst/>
          </a:prstGeom>
          <a:noFill/>
          <a:ln cap="flat" cmpd="sng" w="28575">
            <a:solidFill>
              <a:srgbClr val="FF0000"/>
            </a:solidFill>
            <a:prstDash val="solid"/>
            <a:round/>
            <a:headEnd len="med" w="med" type="none"/>
            <a:tailEnd len="med" w="med" type="triangle"/>
          </a:ln>
        </p:spPr>
      </p:cxnSp>
      <p:cxnSp>
        <p:nvCxnSpPr>
          <p:cNvPr id="223" name="Google Shape;223;p24"/>
          <p:cNvCxnSpPr/>
          <p:nvPr/>
        </p:nvCxnSpPr>
        <p:spPr>
          <a:xfrm rot="10800000">
            <a:off x="7931650" y="3508650"/>
            <a:ext cx="2388900" cy="993000"/>
          </a:xfrm>
          <a:prstGeom prst="straightConnector1">
            <a:avLst/>
          </a:prstGeom>
          <a:noFill/>
          <a:ln cap="flat" cmpd="sng" w="28575">
            <a:solidFill>
              <a:srgbClr val="FF0000"/>
            </a:solidFill>
            <a:prstDash val="solid"/>
            <a:round/>
            <a:headEnd len="med" w="med" type="none"/>
            <a:tailEnd len="med" w="med" type="triangle"/>
          </a:ln>
        </p:spPr>
      </p:cxnSp>
      <p:sp>
        <p:nvSpPr>
          <p:cNvPr id="224" name="Google Shape;224;p24"/>
          <p:cNvSpPr txBox="1"/>
          <p:nvPr/>
        </p:nvSpPr>
        <p:spPr>
          <a:xfrm>
            <a:off x="10266875" y="2545650"/>
            <a:ext cx="7730400" cy="9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12ML Mark</a:t>
            </a:r>
            <a:endParaRPr b="1">
              <a:latin typeface="Nunito"/>
              <a:ea typeface="Nunito"/>
              <a:cs typeface="Nunito"/>
              <a:sym typeface="Nunito"/>
            </a:endParaRPr>
          </a:p>
        </p:txBody>
      </p:sp>
      <p:sp>
        <p:nvSpPr>
          <p:cNvPr id="225" name="Google Shape;225;p24"/>
          <p:cNvSpPr txBox="1"/>
          <p:nvPr/>
        </p:nvSpPr>
        <p:spPr>
          <a:xfrm>
            <a:off x="10288350" y="4488225"/>
            <a:ext cx="1903500" cy="9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Fuel Level after 5 dispenses of </a:t>
            </a:r>
            <a:r>
              <a:rPr lang="en-US">
                <a:latin typeface="Nunito SemiBold"/>
                <a:ea typeface="Nunito SemiBold"/>
                <a:cs typeface="Nunito SemiBold"/>
                <a:sym typeface="Nunito SemiBold"/>
              </a:rPr>
              <a:t>2 Litres</a:t>
            </a:r>
            <a:endParaRPr>
              <a:latin typeface="Nunito SemiBold"/>
              <a:ea typeface="Nunito SemiBold"/>
              <a:cs typeface="Nunito SemiBold"/>
              <a:sym typeface="Nunito SemiBold"/>
            </a:endParaRPr>
          </a:p>
        </p:txBody>
      </p:sp>
      <p:cxnSp>
        <p:nvCxnSpPr>
          <p:cNvPr id="226" name="Google Shape;226;p24"/>
          <p:cNvCxnSpPr/>
          <p:nvPr/>
        </p:nvCxnSpPr>
        <p:spPr>
          <a:xfrm rot="10800000">
            <a:off x="7437825" y="1419975"/>
            <a:ext cx="3082500" cy="84900"/>
          </a:xfrm>
          <a:prstGeom prst="straightConnector1">
            <a:avLst/>
          </a:prstGeom>
          <a:noFill/>
          <a:ln cap="flat" cmpd="sng" w="28575">
            <a:solidFill>
              <a:srgbClr val="FF0000"/>
            </a:solidFill>
            <a:prstDash val="solid"/>
            <a:round/>
            <a:headEnd len="med" w="med" type="none"/>
            <a:tailEnd len="med" w="med" type="triangle"/>
          </a:ln>
        </p:spPr>
      </p:cxnSp>
      <p:sp>
        <p:nvSpPr>
          <p:cNvPr id="227" name="Google Shape;227;p24"/>
          <p:cNvSpPr txBox="1"/>
          <p:nvPr/>
        </p:nvSpPr>
        <p:spPr>
          <a:xfrm>
            <a:off x="10435475" y="1340863"/>
            <a:ext cx="8144700" cy="9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Air Line Pipe</a:t>
            </a:r>
            <a:endParaRPr>
              <a:latin typeface="Nunito SemiBold"/>
              <a:ea typeface="Nunito SemiBold"/>
              <a:cs typeface="Nunito SemiBold"/>
              <a:sym typeface="Nunito SemiBold"/>
            </a:endParaRPr>
          </a:p>
        </p:txBody>
      </p:sp>
      <p:cxnSp>
        <p:nvCxnSpPr>
          <p:cNvPr id="228" name="Google Shape;228;p24"/>
          <p:cNvCxnSpPr/>
          <p:nvPr/>
        </p:nvCxnSpPr>
        <p:spPr>
          <a:xfrm rot="10800000">
            <a:off x="8667950" y="4785300"/>
            <a:ext cx="1795800" cy="1018200"/>
          </a:xfrm>
          <a:prstGeom prst="straightConnector1">
            <a:avLst/>
          </a:prstGeom>
          <a:noFill/>
          <a:ln cap="flat" cmpd="sng" w="28575">
            <a:solidFill>
              <a:srgbClr val="FF0000"/>
            </a:solidFill>
            <a:prstDash val="solid"/>
            <a:round/>
            <a:headEnd len="med" w="med" type="none"/>
            <a:tailEnd len="med" w="med" type="triangle"/>
          </a:ln>
        </p:spPr>
      </p:cxnSp>
      <p:sp>
        <p:nvSpPr>
          <p:cNvPr id="229" name="Google Shape;229;p24"/>
          <p:cNvSpPr txBox="1"/>
          <p:nvPr/>
        </p:nvSpPr>
        <p:spPr>
          <a:xfrm>
            <a:off x="10449600" y="5831775"/>
            <a:ext cx="8144700" cy="9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Fuel Line Pipe</a:t>
            </a:r>
            <a:endParaRPr>
              <a:latin typeface="Nunito SemiBold"/>
              <a:ea typeface="Nunito SemiBold"/>
              <a:cs typeface="Nunito SemiBold"/>
              <a:sym typeface="Nunito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5"/>
          <p:cNvSpPr txBox="1"/>
          <p:nvPr>
            <p:ph type="title"/>
          </p:nvPr>
        </p:nvSpPr>
        <p:spPr>
          <a:xfrm>
            <a:off x="1200150" y="91443"/>
            <a:ext cx="10533000" cy="78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Stress test &amp; Dispense Test</a:t>
            </a:r>
            <a:endParaRPr/>
          </a:p>
        </p:txBody>
      </p:sp>
      <p:sp>
        <p:nvSpPr>
          <p:cNvPr id="236" name="Google Shape;236;p25"/>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37" name="Google Shape;237;p25"/>
          <p:cNvSpPr txBox="1"/>
          <p:nvPr/>
        </p:nvSpPr>
        <p:spPr>
          <a:xfrm>
            <a:off x="618325" y="1622775"/>
            <a:ext cx="6683700" cy="4551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The three Reworked smart valve(with 2 silicon rubber gasket)  were handed over to QA final assembly for stress test and dispense test and final assembly QA area</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20-30</a:t>
            </a:r>
            <a:r>
              <a:rPr lang="en-US" sz="1800">
                <a:latin typeface="Nunito SemiBold"/>
                <a:ea typeface="Nunito SemiBold"/>
                <a:cs typeface="Nunito SemiBold"/>
                <a:sym typeface="Nunito SemiBold"/>
              </a:rPr>
              <a:t> dispense of 2 litres were done to each smartvalve</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No flooding was observed during after the 20-30 dispense</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Less than 12ML litres of fuel on the air line was observed</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No wear and tear was </a:t>
            </a:r>
            <a:r>
              <a:rPr lang="en-US" sz="1800">
                <a:latin typeface="Nunito SemiBold"/>
                <a:ea typeface="Nunito SemiBold"/>
                <a:cs typeface="Nunito SemiBold"/>
                <a:sym typeface="Nunito SemiBold"/>
              </a:rPr>
              <a:t>observed on dock housing the after 20-30 dispense </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The three Reworked smart valve with 2 silicone gasket </a:t>
            </a:r>
            <a:r>
              <a:rPr b="1" lang="en-US" sz="1800">
                <a:latin typeface="Nunito"/>
                <a:ea typeface="Nunito"/>
                <a:cs typeface="Nunito"/>
                <a:sym typeface="Nunito"/>
              </a:rPr>
              <a:t>QC Passed</a:t>
            </a:r>
            <a:r>
              <a:rPr b="1" lang="en-US" sz="1800">
                <a:latin typeface="Nunito"/>
                <a:ea typeface="Nunito"/>
                <a:cs typeface="Nunito"/>
                <a:sym typeface="Nunito"/>
              </a:rPr>
              <a:t> </a:t>
            </a:r>
            <a:r>
              <a:rPr lang="en-US" sz="1800">
                <a:latin typeface="Nunito SemiBold"/>
                <a:ea typeface="Nunito SemiBold"/>
                <a:cs typeface="Nunito SemiBold"/>
                <a:sym typeface="Nunito SemiBold"/>
              </a:rPr>
              <a:t>the stress and dispense test</a:t>
            </a:r>
            <a:endParaRPr sz="1800">
              <a:latin typeface="Nunito SemiBold"/>
              <a:ea typeface="Nunito SemiBold"/>
              <a:cs typeface="Nunito SemiBold"/>
              <a:sym typeface="Nunito SemiBold"/>
            </a:endParaRPr>
          </a:p>
        </p:txBody>
      </p:sp>
      <p:pic>
        <p:nvPicPr>
          <p:cNvPr id="238" name="Google Shape;238;p25"/>
          <p:cNvPicPr preferRelativeResize="0"/>
          <p:nvPr/>
        </p:nvPicPr>
        <p:blipFill>
          <a:blip r:embed="rId3">
            <a:alphaModFix/>
          </a:blip>
          <a:stretch>
            <a:fillRect/>
          </a:stretch>
        </p:blipFill>
        <p:spPr>
          <a:xfrm>
            <a:off x="7920100" y="997850"/>
            <a:ext cx="4126449" cy="529402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6"/>
          <p:cNvSpPr txBox="1"/>
          <p:nvPr>
            <p:ph type="title"/>
          </p:nvPr>
        </p:nvSpPr>
        <p:spPr>
          <a:xfrm>
            <a:off x="1200150" y="91443"/>
            <a:ext cx="10533000" cy="78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Canister Docking</a:t>
            </a:r>
            <a:endParaRPr/>
          </a:p>
        </p:txBody>
      </p:sp>
      <p:sp>
        <p:nvSpPr>
          <p:cNvPr id="245" name="Google Shape;245;p26"/>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46" name="Google Shape;246;p26"/>
          <p:cNvPicPr preferRelativeResize="0"/>
          <p:nvPr/>
        </p:nvPicPr>
        <p:blipFill>
          <a:blip r:embed="rId4">
            <a:alphaModFix/>
          </a:blip>
          <a:stretch>
            <a:fillRect/>
          </a:stretch>
        </p:blipFill>
        <p:spPr>
          <a:xfrm>
            <a:off x="5502500" y="1582175"/>
            <a:ext cx="3247824" cy="3979722"/>
          </a:xfrm>
          <a:prstGeom prst="rect">
            <a:avLst/>
          </a:prstGeom>
          <a:noFill/>
          <a:ln>
            <a:noFill/>
          </a:ln>
        </p:spPr>
      </p:pic>
      <p:pic>
        <p:nvPicPr>
          <p:cNvPr id="247" name="Google Shape;247;p26"/>
          <p:cNvPicPr preferRelativeResize="0"/>
          <p:nvPr/>
        </p:nvPicPr>
        <p:blipFill>
          <a:blip r:embed="rId5">
            <a:alphaModFix/>
          </a:blip>
          <a:stretch>
            <a:fillRect/>
          </a:stretch>
        </p:blipFill>
        <p:spPr>
          <a:xfrm>
            <a:off x="8750325" y="1582175"/>
            <a:ext cx="3247824" cy="3979722"/>
          </a:xfrm>
          <a:prstGeom prst="rect">
            <a:avLst/>
          </a:prstGeom>
          <a:noFill/>
          <a:ln>
            <a:noFill/>
          </a:ln>
        </p:spPr>
      </p:pic>
      <p:sp>
        <p:nvSpPr>
          <p:cNvPr id="248" name="Google Shape;248;p26"/>
          <p:cNvSpPr txBox="1"/>
          <p:nvPr/>
        </p:nvSpPr>
        <p:spPr>
          <a:xfrm>
            <a:off x="409225" y="2469450"/>
            <a:ext cx="4653000" cy="3009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Nunito SemiBold"/>
              <a:buAutoNum type="arabicPeriod"/>
            </a:pPr>
            <a:r>
              <a:rPr lang="en-US" sz="1800">
                <a:latin typeface="Nunito SemiBold"/>
                <a:ea typeface="Nunito SemiBold"/>
                <a:cs typeface="Nunito SemiBold"/>
                <a:sym typeface="Nunito SemiBold"/>
              </a:rPr>
              <a:t>During the dispense test, docking and undocking of the canister was ease with minimal friction</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AutoNum type="arabicPeriod"/>
            </a:pPr>
            <a:r>
              <a:rPr lang="en-US" sz="1800">
                <a:latin typeface="Nunito SemiBold"/>
                <a:ea typeface="Nunito SemiBold"/>
                <a:cs typeface="Nunito SemiBold"/>
                <a:sym typeface="Nunito SemiBold"/>
              </a:rPr>
              <a:t>No tear and wear was </a:t>
            </a:r>
            <a:r>
              <a:rPr lang="en-US" sz="1800">
                <a:latin typeface="Nunito SemiBold"/>
                <a:ea typeface="Nunito SemiBold"/>
                <a:cs typeface="Nunito SemiBold"/>
                <a:sym typeface="Nunito SemiBold"/>
              </a:rPr>
              <a:t>observed on canister dock fuel housing</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AutoNum type="arabicPeriod"/>
            </a:pPr>
            <a:r>
              <a:rPr lang="en-US" sz="1800">
                <a:latin typeface="Nunito SemiBold"/>
                <a:ea typeface="Nunito SemiBold"/>
                <a:cs typeface="Nunito SemiBold"/>
                <a:sym typeface="Nunito SemiBold"/>
              </a:rPr>
              <a:t>No loosening  of the canister during </a:t>
            </a:r>
            <a:r>
              <a:rPr lang="en-US" sz="1800">
                <a:latin typeface="Nunito SemiBold"/>
                <a:ea typeface="Nunito SemiBold"/>
                <a:cs typeface="Nunito SemiBold"/>
                <a:sym typeface="Nunito SemiBold"/>
              </a:rPr>
              <a:t>20-30</a:t>
            </a:r>
            <a:r>
              <a:rPr lang="en-US" sz="1800">
                <a:latin typeface="Nunito SemiBold"/>
                <a:ea typeface="Nunito SemiBold"/>
                <a:cs typeface="Nunito SemiBold"/>
                <a:sym typeface="Nunito SemiBold"/>
              </a:rPr>
              <a:t> dispense of each 2 Litres</a:t>
            </a:r>
            <a:endParaRPr sz="1800">
              <a:latin typeface="Nunito SemiBold"/>
              <a:ea typeface="Nunito SemiBold"/>
              <a:cs typeface="Nunito SemiBold"/>
              <a:sym typeface="Nunito SemiBold"/>
            </a:endParaRPr>
          </a:p>
          <a:p>
            <a:pPr indent="0" lvl="0" marL="457200" rtl="0" algn="l">
              <a:spcBef>
                <a:spcPts val="0"/>
              </a:spcBef>
              <a:spcAft>
                <a:spcPts val="0"/>
              </a:spcAft>
              <a:buNone/>
            </a:pPr>
            <a:r>
              <a:rPr lang="en-US" sz="1800">
                <a:latin typeface="Nunito SemiBold"/>
                <a:ea typeface="Nunito SemiBold"/>
                <a:cs typeface="Nunito SemiBold"/>
                <a:sym typeface="Nunito SemiBold"/>
              </a:rPr>
              <a:t> </a:t>
            </a:r>
            <a:endParaRPr sz="1800">
              <a:latin typeface="Nunito SemiBold"/>
              <a:ea typeface="Nunito SemiBold"/>
              <a:cs typeface="Nunito SemiBold"/>
              <a:sym typeface="Nunito SemiBold"/>
            </a:endParaRPr>
          </a:p>
        </p:txBody>
      </p:sp>
      <p:cxnSp>
        <p:nvCxnSpPr>
          <p:cNvPr id="249" name="Google Shape;249;p26"/>
          <p:cNvCxnSpPr/>
          <p:nvPr/>
        </p:nvCxnSpPr>
        <p:spPr>
          <a:xfrm>
            <a:off x="10206625" y="1326050"/>
            <a:ext cx="0" cy="2062800"/>
          </a:xfrm>
          <a:prstGeom prst="straightConnector1">
            <a:avLst/>
          </a:prstGeom>
          <a:noFill/>
          <a:ln cap="flat" cmpd="sng" w="28575">
            <a:solidFill>
              <a:srgbClr val="FF0000"/>
            </a:solidFill>
            <a:prstDash val="solid"/>
            <a:round/>
            <a:headEnd len="med" w="med" type="none"/>
            <a:tailEnd len="med" w="med" type="triangle"/>
          </a:ln>
        </p:spPr>
      </p:cxnSp>
      <p:sp>
        <p:nvSpPr>
          <p:cNvPr id="250" name="Google Shape;250;p26"/>
          <p:cNvSpPr txBox="1"/>
          <p:nvPr/>
        </p:nvSpPr>
        <p:spPr>
          <a:xfrm>
            <a:off x="9001125" y="951025"/>
            <a:ext cx="7715400" cy="9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No wear and Tear Observed</a:t>
            </a:r>
            <a:endParaRPr>
              <a:latin typeface="Nunito SemiBold"/>
              <a:ea typeface="Nunito SemiBold"/>
              <a:cs typeface="Nunito SemiBold"/>
              <a:sym typeface="Nunit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7"/>
          <p:cNvSpPr txBox="1"/>
          <p:nvPr>
            <p:ph type="title"/>
          </p:nvPr>
        </p:nvSpPr>
        <p:spPr>
          <a:xfrm>
            <a:off x="1200150" y="91443"/>
            <a:ext cx="10533000" cy="78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Observation,Suggestion and Conclusion</a:t>
            </a:r>
            <a:endParaRPr/>
          </a:p>
        </p:txBody>
      </p:sp>
      <p:sp>
        <p:nvSpPr>
          <p:cNvPr id="257" name="Google Shape;257;p27"/>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58" name="Google Shape;258;p27"/>
          <p:cNvSpPr txBox="1"/>
          <p:nvPr/>
        </p:nvSpPr>
        <p:spPr>
          <a:xfrm>
            <a:off x="889000" y="1241850"/>
            <a:ext cx="9362700" cy="43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u="sng">
                <a:latin typeface="Nunito"/>
                <a:ea typeface="Nunito"/>
                <a:cs typeface="Nunito"/>
                <a:sym typeface="Nunito"/>
              </a:rPr>
              <a:t>Observation</a:t>
            </a:r>
            <a:endParaRPr b="1" sz="1800" u="sng">
              <a:latin typeface="Nunito"/>
              <a:ea typeface="Nunito"/>
              <a:cs typeface="Nunito"/>
              <a:sym typeface="Nunito"/>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Some 24 x 2 O-ring are larger than the diameter of the groove of the air dock housing</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Some 24 x 2 O-ring are “Thicker” that cause high friction between the air and fuel dock housing- When fuel dock housing is pressed /mate with air dock housing it release slowly</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One side of the 2.5mm silicone rubber gasket is rough</a:t>
            </a:r>
            <a:endParaRPr sz="1800">
              <a:latin typeface="Nunito SemiBold"/>
              <a:ea typeface="Nunito SemiBold"/>
              <a:cs typeface="Nunito SemiBold"/>
              <a:sym typeface="Nunito SemiBold"/>
            </a:endParaRPr>
          </a:p>
          <a:p>
            <a:pPr indent="0" lvl="0" marL="0" rtl="0" algn="l">
              <a:spcBef>
                <a:spcPts val="0"/>
              </a:spcBef>
              <a:spcAft>
                <a:spcPts val="0"/>
              </a:spcAft>
              <a:buNone/>
            </a:pPr>
            <a:r>
              <a:rPr b="1" lang="en-US" sz="1800" u="sng">
                <a:latin typeface="Nunito"/>
                <a:ea typeface="Nunito"/>
                <a:cs typeface="Nunito"/>
                <a:sym typeface="Nunito"/>
              </a:rPr>
              <a:t>Suggestion</a:t>
            </a:r>
            <a:endParaRPr b="1" sz="1800" u="sng">
              <a:latin typeface="Nunito"/>
              <a:ea typeface="Nunito"/>
              <a:cs typeface="Nunito"/>
              <a:sym typeface="Nunito"/>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Add the thickness of the silicone rubber gasket to around 3.5mm</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both side of the 2.5mm silicone rubber gasket should be smooth</a:t>
            </a:r>
            <a:endParaRPr sz="1800">
              <a:latin typeface="Nunito SemiBold"/>
              <a:ea typeface="Nunito SemiBold"/>
              <a:cs typeface="Nunito SemiBold"/>
              <a:sym typeface="Nunito SemiBold"/>
            </a:endParaRPr>
          </a:p>
          <a:p>
            <a:pPr indent="0" lvl="0" marL="457200" rtl="0" algn="l">
              <a:spcBef>
                <a:spcPts val="0"/>
              </a:spcBef>
              <a:spcAft>
                <a:spcPts val="0"/>
              </a:spcAft>
              <a:buNone/>
            </a:pPr>
            <a:r>
              <a:t/>
            </a:r>
            <a:endParaRPr sz="1800">
              <a:latin typeface="Nunito SemiBold"/>
              <a:ea typeface="Nunito SemiBold"/>
              <a:cs typeface="Nunito SemiBold"/>
              <a:sym typeface="Nunito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